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</p:sldIdLst>
  <p:sldSz cx="7589838" cy="9875838"/>
  <p:notesSz cx="6858000" cy="9144000"/>
  <p:defaultTextStyle>
    <a:defPPr>
      <a:defRPr lang="en-US"/>
    </a:defPPr>
    <a:lvl1pPr marL="0" algn="l" defTabSz="997976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498988" algn="l" defTabSz="997976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997976" algn="l" defTabSz="997976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496964" algn="l" defTabSz="997976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1995952" algn="l" defTabSz="997976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494940" algn="l" defTabSz="997976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2993928" algn="l" defTabSz="997976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492917" algn="l" defTabSz="997976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3991905" algn="l" defTabSz="997976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11">
          <p15:clr>
            <a:srgbClr val="A4A3A4"/>
          </p15:clr>
        </p15:guide>
        <p15:guide id="2" pos="239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2448" y="78"/>
      </p:cViewPr>
      <p:guideLst>
        <p:guide orient="horz" pos="3111"/>
        <p:guide pos="2391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2" y="0"/>
            <a:ext cx="7589837" cy="7395257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798" tIns="49899" rIns="99798" bIns="49899"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9238" y="4832577"/>
            <a:ext cx="6704357" cy="2409704"/>
          </a:xfrm>
        </p:spPr>
        <p:txBody>
          <a:bodyPr vert="horz" lIns="99798" tIns="0" rIns="49899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5100" b="1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69238" y="2633557"/>
            <a:ext cx="6704357" cy="2159517"/>
          </a:xfrm>
        </p:spPr>
        <p:txBody>
          <a:bodyPr lIns="129737" tIns="0" rIns="49899" bIns="0" anchor="b"/>
          <a:lstStyle>
            <a:lvl1pPr marL="0" indent="0" algn="l">
              <a:buNone/>
              <a:defRPr sz="2200">
                <a:solidFill>
                  <a:srgbClr val="FFFFFF"/>
                </a:solidFill>
              </a:defRPr>
            </a:lvl1pPr>
            <a:lvl2pPr marL="4989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979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969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959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4949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9939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4929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9919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AB505-A6E8-4A22-BF7F-365D4C077B0E}" type="datetimeFigureOut">
              <a:rPr lang="en-US" smtClean="0"/>
              <a:pPr/>
              <a:t>12/9/2022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04E83-BF6B-4301-8AB9-6B947CCF3EB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7385039"/>
            <a:ext cx="7589838" cy="65839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798" tIns="49899" rIns="99798" bIns="49899" rtlCol="0"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AB505-A6E8-4A22-BF7F-365D4C077B0E}" type="datetimeFigureOut">
              <a:rPr lang="en-US" smtClean="0"/>
              <a:pPr/>
              <a:t>12/9/2022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04E83-BF6B-4301-8AB9-6B947CCF3E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5477333" y="0"/>
            <a:ext cx="37949" cy="9875838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798" tIns="49899" rIns="99798" bIns="49899"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5517813" y="0"/>
            <a:ext cx="2087207" cy="9875838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798" tIns="49899" rIns="99798" bIns="49899"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629130" y="395496"/>
            <a:ext cx="1581216" cy="8426467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79492" y="438928"/>
            <a:ext cx="4996643" cy="8426467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AB505-A6E8-4A22-BF7F-365D4C077B0E}" type="datetimeFigureOut">
              <a:rPr lang="en-US" smtClean="0"/>
              <a:pPr/>
              <a:t>12/9/2022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91788" y="9183838"/>
            <a:ext cx="3184349" cy="525797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04E83-BF6B-4301-8AB9-6B947CCF3E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9492" y="223853"/>
            <a:ext cx="6830854" cy="1803986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AB505-A6E8-4A22-BF7F-365D4C077B0E}" type="datetimeFigureOut">
              <a:rPr lang="en-US" smtClean="0"/>
              <a:pPr/>
              <a:t>12/9/2022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04E83-BF6B-4301-8AB9-6B947CCF3E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2"/>
            <a:ext cx="7589838" cy="374775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798" tIns="49899" rIns="99798" bIns="49899"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3747750"/>
            <a:ext cx="7589838" cy="65839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798" tIns="49899" rIns="99798" bIns="49899"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2367" y="171181"/>
            <a:ext cx="6651228" cy="2357033"/>
          </a:xfrm>
        </p:spPr>
        <p:txBody>
          <a:bodyPr vert="horz" lIns="99798" tIns="0" rIns="99798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5100" b="1" cap="none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4777" y="2633557"/>
            <a:ext cx="6658818" cy="987584"/>
          </a:xfrm>
        </p:spPr>
        <p:txBody>
          <a:bodyPr lIns="159676" tIns="0" rIns="49899" bIns="0" anchor="t"/>
          <a:lstStyle>
            <a:lvl1pPr marL="0" indent="0">
              <a:buNone/>
              <a:defRPr sz="2200">
                <a:solidFill>
                  <a:srgbClr val="FFFFFF"/>
                </a:solidFill>
              </a:defRPr>
            </a:lvl1pPr>
            <a:lvl2pPr marL="498988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97976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3pPr>
            <a:lvl4pPr marL="1496964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995952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49494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993928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492917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99190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AB505-A6E8-4A22-BF7F-365D4C077B0E}" type="datetimeFigureOut">
              <a:rPr lang="en-US" smtClean="0"/>
              <a:pPr/>
              <a:t>12/9/2022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04E83-BF6B-4301-8AB9-6B947CCF3E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79492" y="2554550"/>
            <a:ext cx="3352178" cy="6658509"/>
          </a:xfrm>
        </p:spPr>
        <p:txBody>
          <a:bodyPr lIns="99798"/>
          <a:lstStyle>
            <a:lvl1pPr>
              <a:defRPr sz="31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58168" y="2554550"/>
            <a:ext cx="3352178" cy="6658509"/>
          </a:xfrm>
        </p:spPr>
        <p:txBody>
          <a:bodyPr/>
          <a:lstStyle>
            <a:lvl1pPr>
              <a:defRPr sz="31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AB505-A6E8-4A22-BF7F-365D4C077B0E}" type="datetimeFigureOut">
              <a:rPr lang="en-US" smtClean="0"/>
              <a:pPr/>
              <a:t>12/9/2022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04E83-BF6B-4301-8AB9-6B947CCF3E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9492" y="2446622"/>
            <a:ext cx="3353497" cy="1030145"/>
          </a:xfrm>
        </p:spPr>
        <p:txBody>
          <a:bodyPr lIns="159676" anchor="ctr"/>
          <a:lstStyle>
            <a:lvl1pPr marL="0" indent="0">
              <a:buNone/>
              <a:defRPr sz="2500" b="1" cap="all" baseline="0"/>
            </a:lvl1pPr>
            <a:lvl2pPr marL="498988" indent="0">
              <a:buNone/>
              <a:defRPr sz="2200" b="1"/>
            </a:lvl2pPr>
            <a:lvl3pPr marL="997976" indent="0">
              <a:buNone/>
              <a:defRPr sz="2000" b="1"/>
            </a:lvl3pPr>
            <a:lvl4pPr marL="1496964" indent="0">
              <a:buNone/>
              <a:defRPr sz="1700" b="1"/>
            </a:lvl4pPr>
            <a:lvl5pPr marL="1995952" indent="0">
              <a:buNone/>
              <a:defRPr sz="1700" b="1"/>
            </a:lvl5pPr>
            <a:lvl6pPr marL="2494940" indent="0">
              <a:buNone/>
              <a:defRPr sz="1700" b="1"/>
            </a:lvl6pPr>
            <a:lvl7pPr marL="2993928" indent="0">
              <a:buNone/>
              <a:defRPr sz="1700" b="1"/>
            </a:lvl7pPr>
            <a:lvl8pPr marL="3492917" indent="0">
              <a:buNone/>
              <a:defRPr sz="1700" b="1"/>
            </a:lvl8pPr>
            <a:lvl9pPr marL="3991905" indent="0">
              <a:buNone/>
              <a:defRPr sz="17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9492" y="3527411"/>
            <a:ext cx="3353497" cy="5690038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55533" y="2446622"/>
            <a:ext cx="3354814" cy="1030145"/>
          </a:xfrm>
        </p:spPr>
        <p:txBody>
          <a:bodyPr lIns="159676" anchor="ctr"/>
          <a:lstStyle>
            <a:lvl1pPr marL="0" indent="0">
              <a:buNone/>
              <a:defRPr sz="2500" b="1" cap="all" baseline="0"/>
            </a:lvl1pPr>
            <a:lvl2pPr marL="498988" indent="0">
              <a:buNone/>
              <a:defRPr sz="2200" b="1"/>
            </a:lvl2pPr>
            <a:lvl3pPr marL="997976" indent="0">
              <a:buNone/>
              <a:defRPr sz="2000" b="1"/>
            </a:lvl3pPr>
            <a:lvl4pPr marL="1496964" indent="0">
              <a:buNone/>
              <a:defRPr sz="1700" b="1"/>
            </a:lvl4pPr>
            <a:lvl5pPr marL="1995952" indent="0">
              <a:buNone/>
              <a:defRPr sz="1700" b="1"/>
            </a:lvl5pPr>
            <a:lvl6pPr marL="2494940" indent="0">
              <a:buNone/>
              <a:defRPr sz="1700" b="1"/>
            </a:lvl6pPr>
            <a:lvl7pPr marL="2993928" indent="0">
              <a:buNone/>
              <a:defRPr sz="1700" b="1"/>
            </a:lvl7pPr>
            <a:lvl8pPr marL="3492917" indent="0">
              <a:buNone/>
              <a:defRPr sz="1700" b="1"/>
            </a:lvl8pPr>
            <a:lvl9pPr marL="3991905" indent="0">
              <a:buNone/>
              <a:defRPr sz="17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55533" y="3527411"/>
            <a:ext cx="3354814" cy="5690038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AB505-A6E8-4A22-BF7F-365D4C077B0E}" type="datetimeFigureOut">
              <a:rPr lang="en-US" smtClean="0"/>
              <a:pPr/>
              <a:t>12/9/2022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04E83-BF6B-4301-8AB9-6B947CCF3E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AB505-A6E8-4A22-BF7F-365D4C077B0E}" type="datetimeFigureOut">
              <a:rPr lang="en-US" smtClean="0"/>
              <a:pPr/>
              <a:t>12/9/2022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04E83-BF6B-4301-8AB9-6B947CCF3E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AB505-A6E8-4A22-BF7F-365D4C077B0E}" type="datetimeFigureOut">
              <a:rPr lang="en-US" smtClean="0"/>
              <a:pPr/>
              <a:t>12/9/2022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04E83-BF6B-4301-8AB9-6B947CCF3E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9312" y="219463"/>
            <a:ext cx="2094795" cy="1408953"/>
          </a:xfrm>
        </p:spPr>
        <p:txBody>
          <a:bodyPr vert="horz" lIns="79838" rIns="49899" bIns="0" rtlCol="0" anchor="b">
            <a:normAutofit/>
            <a:sp3d prstMaterial="matte"/>
          </a:bodyPr>
          <a:lstStyle>
            <a:lvl1pPr algn="l">
              <a:defRPr sz="22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06189" y="2510194"/>
            <a:ext cx="4914338" cy="6565005"/>
          </a:xfrm>
        </p:spPr>
        <p:txBody>
          <a:bodyPr/>
          <a:lstStyle>
            <a:lvl1pPr>
              <a:defRPr sz="3500"/>
            </a:lvl1pPr>
            <a:lvl2pPr>
              <a:defRPr sz="3100"/>
            </a:lvl2pPr>
            <a:lvl3pPr>
              <a:defRPr sz="26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9312" y="2491306"/>
            <a:ext cx="2049256" cy="6583892"/>
          </a:xfrm>
        </p:spPr>
        <p:txBody>
          <a:bodyPr/>
          <a:lstStyle>
            <a:lvl1pPr marL="0" indent="0">
              <a:buNone/>
              <a:defRPr sz="1500"/>
            </a:lvl1pPr>
            <a:lvl2pPr marL="498988" indent="0">
              <a:buNone/>
              <a:defRPr sz="1300"/>
            </a:lvl2pPr>
            <a:lvl3pPr marL="997976" indent="0">
              <a:buNone/>
              <a:defRPr sz="1100"/>
            </a:lvl3pPr>
            <a:lvl4pPr marL="1496964" indent="0">
              <a:buNone/>
              <a:defRPr sz="1000"/>
            </a:lvl4pPr>
            <a:lvl5pPr marL="1995952" indent="0">
              <a:buNone/>
              <a:defRPr sz="1000"/>
            </a:lvl5pPr>
            <a:lvl6pPr marL="2494940" indent="0">
              <a:buNone/>
              <a:defRPr sz="1000"/>
            </a:lvl6pPr>
            <a:lvl7pPr marL="2993928" indent="0">
              <a:buNone/>
              <a:defRPr sz="1000"/>
            </a:lvl7pPr>
            <a:lvl8pPr marL="3492917" indent="0">
              <a:buNone/>
              <a:defRPr sz="1000"/>
            </a:lvl8pPr>
            <a:lvl9pPr marL="3991905" indent="0">
              <a:buNone/>
              <a:defRPr sz="10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AB505-A6E8-4A22-BF7F-365D4C077B0E}" type="datetimeFigureOut">
              <a:rPr lang="en-US" smtClean="0"/>
              <a:pPr/>
              <a:t>12/9/2022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04E83-BF6B-4301-8AB9-6B947CCF3EB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2370361" y="0"/>
            <a:ext cx="37949" cy="2093678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798" tIns="49899" rIns="99798" bIns="49899"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370361" y="0"/>
            <a:ext cx="37949" cy="2093678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798" tIns="49899" rIns="99798" bIns="49899" rtlCol="0"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6618" y="223852"/>
            <a:ext cx="2095963" cy="1408953"/>
          </a:xfrm>
        </p:spPr>
        <p:txBody>
          <a:bodyPr lIns="79838" bIns="0" anchor="b">
            <a:sp3d prstMaterial="matte"/>
          </a:bodyPr>
          <a:lstStyle>
            <a:lvl1pPr algn="l">
              <a:defRPr sz="22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410259" y="2138192"/>
            <a:ext cx="5185557" cy="7737646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500"/>
            </a:lvl1pPr>
            <a:lvl2pPr marL="498988" indent="0">
              <a:buNone/>
              <a:defRPr sz="3100"/>
            </a:lvl2pPr>
            <a:lvl3pPr marL="997976" indent="0">
              <a:buNone/>
              <a:defRPr sz="2600"/>
            </a:lvl3pPr>
            <a:lvl4pPr marL="1496964" indent="0">
              <a:buNone/>
              <a:defRPr sz="2200"/>
            </a:lvl4pPr>
            <a:lvl5pPr marL="1995952" indent="0">
              <a:buNone/>
              <a:defRPr sz="2200"/>
            </a:lvl5pPr>
            <a:lvl6pPr marL="2494940" indent="0">
              <a:buNone/>
              <a:defRPr sz="2200"/>
            </a:lvl6pPr>
            <a:lvl7pPr marL="2993928" indent="0">
              <a:buNone/>
              <a:defRPr sz="2200"/>
            </a:lvl7pPr>
            <a:lvl8pPr marL="3492917" indent="0">
              <a:buNone/>
              <a:defRPr sz="2200"/>
            </a:lvl8pPr>
            <a:lvl9pPr marL="3991905" indent="0">
              <a:buNone/>
              <a:defRPr sz="2200"/>
            </a:lvl9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6617" y="2488711"/>
            <a:ext cx="2049256" cy="6583892"/>
          </a:xfrm>
        </p:spPr>
        <p:txBody>
          <a:bodyPr/>
          <a:lstStyle>
            <a:lvl1pPr marL="0" indent="0">
              <a:buNone/>
              <a:defRPr sz="1500"/>
            </a:lvl1pPr>
            <a:lvl2pPr marL="498988" indent="0">
              <a:buNone/>
              <a:defRPr sz="1300"/>
            </a:lvl2pPr>
            <a:lvl3pPr marL="997976" indent="0">
              <a:buNone/>
              <a:defRPr sz="1100"/>
            </a:lvl3pPr>
            <a:lvl4pPr marL="1496964" indent="0">
              <a:buNone/>
              <a:defRPr sz="1000"/>
            </a:lvl4pPr>
            <a:lvl5pPr marL="1995952" indent="0">
              <a:buNone/>
              <a:defRPr sz="1000"/>
            </a:lvl5pPr>
            <a:lvl6pPr marL="2494940" indent="0">
              <a:buNone/>
              <a:defRPr sz="1000"/>
            </a:lvl6pPr>
            <a:lvl7pPr marL="2993928" indent="0">
              <a:buNone/>
              <a:defRPr sz="1000"/>
            </a:lvl7pPr>
            <a:lvl8pPr marL="3492917" indent="0">
              <a:buNone/>
              <a:defRPr sz="1000"/>
            </a:lvl8pPr>
            <a:lvl9pPr marL="3991905" indent="0">
              <a:buNone/>
              <a:defRPr sz="10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36617" y="1685476"/>
            <a:ext cx="2094795" cy="289691"/>
          </a:xfrm>
        </p:spPr>
        <p:txBody>
          <a:bodyPr/>
          <a:lstStyle/>
          <a:p>
            <a:fld id="{E5BAB505-A6E8-4A22-BF7F-365D4C077B0E}" type="datetimeFigureOut">
              <a:rPr lang="en-US" smtClean="0"/>
              <a:pPr/>
              <a:t>12/9/2022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370361" y="0"/>
            <a:ext cx="37949" cy="9875838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798" tIns="49899" rIns="99798" bIns="49899"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370361" y="0"/>
            <a:ext cx="37949" cy="9875838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798" tIns="49899" rIns="99798" bIns="49899"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519826" y="1685476"/>
            <a:ext cx="4311028" cy="289691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921932" y="1685476"/>
            <a:ext cx="609133" cy="289691"/>
          </a:xfrm>
        </p:spPr>
        <p:txBody>
          <a:bodyPr/>
          <a:lstStyle/>
          <a:p>
            <a:fld id="{32604E83-BF6B-4301-8AB9-6B947CCF3E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2067756"/>
            <a:ext cx="7589838" cy="65839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798" tIns="49899" rIns="99798" bIns="49899"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2" y="1"/>
            <a:ext cx="7589837" cy="2064642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798" tIns="49899" rIns="99798" bIns="49899"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79492" y="219463"/>
            <a:ext cx="6830854" cy="1801588"/>
          </a:xfrm>
          <a:prstGeom prst="rect">
            <a:avLst/>
          </a:prstGeom>
        </p:spPr>
        <p:txBody>
          <a:bodyPr vert="horz" lIns="99798" tIns="49899" rIns="49899" bIns="49899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9492" y="2556359"/>
            <a:ext cx="6830854" cy="6661092"/>
          </a:xfrm>
          <a:prstGeom prst="rect">
            <a:avLst/>
          </a:prstGeom>
        </p:spPr>
        <p:txBody>
          <a:bodyPr vert="horz" lIns="59879" tIns="99798" rIns="99798" bIns="49899" rtlCol="0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9492" y="9327179"/>
            <a:ext cx="1770962" cy="395034"/>
          </a:xfrm>
          <a:prstGeom prst="rect">
            <a:avLst/>
          </a:prstGeom>
        </p:spPr>
        <p:txBody>
          <a:bodyPr vert="horz" lIns="119757" tIns="49899" rIns="49899" bIns="0" rtlCol="0" anchor="b"/>
          <a:lstStyle>
            <a:lvl1pPr algn="l" eaLnBrk="1" latinLnBrk="0" hangingPunct="1">
              <a:defRPr kumimoji="0" sz="13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E5BAB505-A6E8-4A22-BF7F-365D4C077B0E}" type="datetimeFigureOut">
              <a:rPr lang="en-US" smtClean="0"/>
              <a:pPr/>
              <a:t>12/9/2022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191788" y="9327179"/>
            <a:ext cx="4571598" cy="395034"/>
          </a:xfrm>
          <a:prstGeom prst="rect">
            <a:avLst/>
          </a:prstGeom>
        </p:spPr>
        <p:txBody>
          <a:bodyPr vert="horz" lIns="49899" tIns="49899" rIns="49899" bIns="0" rtlCol="0" anchor="b"/>
          <a:lstStyle>
            <a:lvl1pPr algn="l" eaLnBrk="1" latinLnBrk="0" hangingPunct="1">
              <a:defRPr kumimoji="0" sz="13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09934" y="9327179"/>
            <a:ext cx="609133" cy="395034"/>
          </a:xfrm>
          <a:prstGeom prst="rect">
            <a:avLst/>
          </a:prstGeom>
        </p:spPr>
        <p:txBody>
          <a:bodyPr vert="horz" lIns="99798" tIns="49899" rIns="99798" bIns="0" rtlCol="0" anchor="b"/>
          <a:lstStyle>
            <a:lvl1pPr algn="r" eaLnBrk="1" latinLnBrk="0" hangingPunct="1">
              <a:defRPr kumimoji="0" sz="13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32604E83-BF6B-4301-8AB9-6B947CCF3EB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9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79029" indent="-349292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500" kern="1200">
          <a:solidFill>
            <a:schemeClr val="tx1"/>
          </a:solidFill>
          <a:latin typeface="+mn-lt"/>
          <a:ea typeface="+mn-ea"/>
          <a:cs typeface="+mn-cs"/>
        </a:defRPr>
      </a:lvl1pPr>
      <a:lvl2pPr marL="798381" indent="-299393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3100" kern="1200">
          <a:solidFill>
            <a:schemeClr val="tx1"/>
          </a:solidFill>
          <a:latin typeface="+mn-lt"/>
          <a:ea typeface="+mn-ea"/>
          <a:cs typeface="+mn-cs"/>
        </a:defRPr>
      </a:lvl2pPr>
      <a:lvl3pPr marL="1087794" indent="-249494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327308" indent="-199595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556843" indent="-199595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2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776398" indent="-199595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1995952" indent="-199595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2215507" indent="-199595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435062" indent="-199595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98988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97976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496964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995952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49494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993928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492917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991905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jpg"/><Relationship Id="rId7" Type="http://schemas.openxmlformats.org/officeDocument/2006/relationships/image" Target="../media/image7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37327" y="6748042"/>
            <a:ext cx="7038992" cy="2057466"/>
          </a:xfrm>
        </p:spPr>
        <p:txBody>
          <a:bodyPr>
            <a:normAutofit fontScale="90000"/>
          </a:bodyPr>
          <a:lstStyle/>
          <a:p>
            <a:r>
              <a:rPr lang="en-US" sz="2000" b="0" dirty="0">
                <a:solidFill>
                  <a:schemeClr val="tx2"/>
                </a:solidFill>
                <a:latin typeface="+mn-lt"/>
              </a:rPr>
              <a:t>Many over-the-counter and prescription medicines may cause drowsiness, delayed responses, dizziness or even vision changes.</a:t>
            </a:r>
            <a:br>
              <a:rPr lang="en-US" sz="2000" b="0" dirty="0">
                <a:solidFill>
                  <a:schemeClr val="tx2"/>
                </a:solidFill>
                <a:latin typeface="+mn-lt"/>
              </a:rPr>
            </a:br>
            <a:r>
              <a:rPr lang="en-US" sz="2000" b="0" dirty="0">
                <a:solidFill>
                  <a:schemeClr val="tx2"/>
                </a:solidFill>
                <a:latin typeface="+mn-lt"/>
              </a:rPr>
              <a:t>Call 1-800-222-1222 if you have questions about potential side effects of your medicines. Be sure it’s safe to drive, every </a:t>
            </a:r>
            <a:r>
              <a:rPr lang="en-US" sz="2000" b="0" err="1">
                <a:solidFill>
                  <a:schemeClr val="tx2"/>
                </a:solidFill>
                <a:latin typeface="+mn-lt"/>
              </a:rPr>
              <a:t>time</a:t>
            </a:r>
            <a:r>
              <a:rPr lang="en-US" sz="2000" b="0">
                <a:solidFill>
                  <a:schemeClr val="tx2"/>
                </a:solidFill>
                <a:latin typeface="+mn-lt"/>
              </a:rPr>
              <a:t>. Calls </a:t>
            </a:r>
            <a:r>
              <a:rPr lang="en-US" sz="2000" b="0" dirty="0">
                <a:solidFill>
                  <a:schemeClr val="tx2"/>
                </a:solidFill>
                <a:latin typeface="+mn-lt"/>
              </a:rPr>
              <a:t>to poison control are free and confidential. </a:t>
            </a:r>
            <a:br>
              <a:rPr lang="en-US" sz="2000" b="0" dirty="0">
                <a:solidFill>
                  <a:schemeClr val="tx2"/>
                </a:solidFill>
              </a:rPr>
            </a:br>
            <a:br>
              <a:rPr lang="en-US" sz="1200" b="0" dirty="0">
                <a:solidFill>
                  <a:schemeClr val="tx2"/>
                </a:solidFill>
              </a:rPr>
            </a:br>
            <a:endParaRPr lang="en-US" sz="1700" b="0" dirty="0">
              <a:solidFill>
                <a:schemeClr val="tx2"/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337326" y="402574"/>
            <a:ext cx="3794919" cy="1030145"/>
          </a:xfrm>
        </p:spPr>
        <p:txBody>
          <a:bodyPr>
            <a:noAutofit/>
          </a:bodyPr>
          <a:lstStyle/>
          <a:p>
            <a:r>
              <a:rPr lang="en-US" sz="3700" dirty="0">
                <a:solidFill>
                  <a:schemeClr val="accent1">
                    <a:lumMod val="75000"/>
                  </a:schemeClr>
                </a:solidFill>
              </a:rPr>
              <a:t>Are you taking these?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769602" y="2337805"/>
            <a:ext cx="3519502" cy="5267114"/>
          </a:xfrm>
        </p:spPr>
        <p:txBody>
          <a:bodyPr>
            <a:normAutofit/>
          </a:bodyPr>
          <a:lstStyle/>
          <a:p>
            <a:pPr marL="129737" indent="0">
              <a:buNone/>
            </a:pPr>
            <a:r>
              <a:rPr lang="en-US" dirty="0"/>
              <a:t>Muscle relaxants</a:t>
            </a:r>
          </a:p>
          <a:p>
            <a:pPr marL="498988" lvl="1" indent="0">
              <a:buNone/>
            </a:pPr>
            <a:r>
              <a:rPr lang="en-US" sz="15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such as Soma</a:t>
            </a:r>
            <a:r>
              <a:rPr lang="en-US" sz="1300" baseline="30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®</a:t>
            </a:r>
            <a:r>
              <a:rPr lang="en-US" sz="15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, </a:t>
            </a:r>
            <a:r>
              <a:rPr lang="en-US" sz="15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Flexeril</a:t>
            </a:r>
            <a:r>
              <a:rPr lang="en-US" sz="1500" baseline="30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®</a:t>
            </a:r>
            <a:endParaRPr lang="en-US" sz="15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129737" indent="0">
              <a:buNone/>
            </a:pPr>
            <a:r>
              <a:rPr lang="en-US" dirty="0"/>
              <a:t>Prescription pain relievers</a:t>
            </a:r>
          </a:p>
          <a:p>
            <a:pPr marL="498988" lvl="1" indent="0">
              <a:buNone/>
            </a:pPr>
            <a:r>
              <a:rPr lang="en-US" sz="15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such as Percocet</a:t>
            </a:r>
            <a:r>
              <a:rPr lang="en-US" sz="1500" baseline="30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®</a:t>
            </a:r>
            <a:r>
              <a:rPr lang="en-US" sz="15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, </a:t>
            </a:r>
            <a:r>
              <a:rPr lang="en-US" sz="15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Vicodin</a:t>
            </a:r>
            <a:r>
              <a:rPr lang="en-US" sz="1500" baseline="30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®</a:t>
            </a:r>
            <a:endParaRPr lang="en-US" sz="15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129737" indent="0">
              <a:buNone/>
            </a:pPr>
            <a:r>
              <a:rPr lang="en-US" dirty="0"/>
              <a:t>Anti-anxiety medicine</a:t>
            </a:r>
          </a:p>
          <a:p>
            <a:pPr marL="498988" lvl="1" indent="0">
              <a:buNone/>
            </a:pPr>
            <a:r>
              <a:rPr lang="en-US" sz="15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such as </a:t>
            </a:r>
            <a:r>
              <a:rPr lang="en-US" sz="15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Xanax</a:t>
            </a:r>
            <a:r>
              <a:rPr lang="en-US" sz="1500" baseline="30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®</a:t>
            </a:r>
            <a:r>
              <a:rPr lang="en-US" sz="15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, </a:t>
            </a:r>
            <a:r>
              <a:rPr lang="en-US" sz="15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Ativan</a:t>
            </a:r>
            <a:r>
              <a:rPr lang="en-US" sz="1500" baseline="30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®</a:t>
            </a:r>
            <a:r>
              <a:rPr lang="en-US" sz="15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, </a:t>
            </a:r>
            <a:r>
              <a:rPr lang="en-US" sz="15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Klonopin</a:t>
            </a:r>
            <a:r>
              <a:rPr lang="en-US" sz="1500" baseline="30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®</a:t>
            </a:r>
            <a:endParaRPr lang="en-US" sz="15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129737" indent="0">
              <a:buNone/>
            </a:pPr>
            <a:r>
              <a:rPr lang="en-US" dirty="0"/>
              <a:t>Cough and cold products</a:t>
            </a:r>
          </a:p>
          <a:p>
            <a:pPr marL="498988" lvl="1" indent="0">
              <a:buNone/>
            </a:pPr>
            <a:r>
              <a:rPr lang="en-US" sz="15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Products with DM or “night-time” formulas</a:t>
            </a:r>
          </a:p>
          <a:p>
            <a:pPr marL="129737" indent="0">
              <a:buNone/>
            </a:pPr>
            <a:r>
              <a:rPr lang="en-US" dirty="0"/>
              <a:t>Antihistamines</a:t>
            </a:r>
          </a:p>
          <a:p>
            <a:pPr marL="498988" lvl="1" indent="0">
              <a:buNone/>
            </a:pPr>
            <a:r>
              <a:rPr lang="en-US" sz="15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such as Benadryl</a:t>
            </a:r>
            <a:r>
              <a:rPr lang="en-US" sz="1500" baseline="30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®</a:t>
            </a:r>
            <a:endParaRPr lang="en-US" sz="15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>
          <a:xfrm>
            <a:off x="4132246" y="901569"/>
            <a:ext cx="3414505" cy="1140750"/>
          </a:xfrm>
        </p:spPr>
        <p:txBody>
          <a:bodyPr>
            <a:no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Your driving may be affected.</a:t>
            </a:r>
          </a:p>
        </p:txBody>
      </p:sp>
      <p:pic>
        <p:nvPicPr>
          <p:cNvPr id="13" name="Picture 12" descr="pills and bottle.jpg"/>
          <p:cNvPicPr>
            <a:picLocks noChangeAspect="1"/>
          </p:cNvPicPr>
          <p:nvPr/>
        </p:nvPicPr>
        <p:blipFill>
          <a:blip r:embed="rId2" cstate="print"/>
          <a:srcRect t="22222"/>
          <a:stretch>
            <a:fillRect/>
          </a:stretch>
        </p:blipFill>
        <p:spPr>
          <a:xfrm>
            <a:off x="4252119" y="2936939"/>
            <a:ext cx="2895600" cy="329638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9" name="Content Placeholder 8" descr="A picture containing text&#10;&#10;Description automatically generated">
            <a:extLst>
              <a:ext uri="{FF2B5EF4-FFF2-40B4-BE49-F238E27FC236}">
                <a16:creationId xmlns:a16="http://schemas.microsoft.com/office/drawing/2014/main" id="{3480F4D4-2E52-2E27-FD49-418AD8E2630C}"/>
              </a:ext>
            </a:extLst>
          </p:cNvPr>
          <p:cNvPicPr>
            <a:picLocks noGrp="1" noChangeAspect="1"/>
          </p:cNvPicPr>
          <p:nvPr>
            <p:ph sz="quarter" idx="4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36" b="24136"/>
          <a:stretch/>
        </p:blipFill>
        <p:spPr>
          <a:xfrm>
            <a:off x="4434859" y="8527999"/>
            <a:ext cx="2661923" cy="1126406"/>
          </a:xfr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A8BEE63C-4A9B-48DC-A965-B9E9E401060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3679" y="2380942"/>
            <a:ext cx="634112" cy="504657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1D7CCAC5-20CD-4A96-8A0B-FBFADB138A9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23082" y="3247995"/>
            <a:ext cx="670719" cy="334261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A8B82A23-EED2-48AA-B5B6-19398CB61ED2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21641" y="4177635"/>
            <a:ext cx="572160" cy="346690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659A5649-8A40-46E7-81C8-AD148D37D177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89303" y="4834284"/>
            <a:ext cx="518072" cy="570839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B442C501-D79F-40EE-BD99-814685C61FA4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27076" y="6153526"/>
            <a:ext cx="466725" cy="376970"/>
          </a:xfrm>
          <a:prstGeom prst="rect">
            <a:avLst/>
          </a:prstGeom>
        </p:spPr>
      </p:pic>
      <p:pic>
        <p:nvPicPr>
          <p:cNvPr id="18" name="Picture 17" descr="A picture containing text&#10;&#10;Description automatically generated">
            <a:extLst>
              <a:ext uri="{FF2B5EF4-FFF2-40B4-BE49-F238E27FC236}">
                <a16:creationId xmlns:a16="http://schemas.microsoft.com/office/drawing/2014/main" id="{EEA74E1D-3730-9F86-27B9-0BDCAA3FDC28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056" y="8532281"/>
            <a:ext cx="2997063" cy="1118904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245</TotalTime>
  <Words>109</Words>
  <Application>Microsoft Office PowerPoint</Application>
  <PresentationFormat>Custom</PresentationFormat>
  <Paragraphs>13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Corbel</vt:lpstr>
      <vt:lpstr>Wingdings</vt:lpstr>
      <vt:lpstr>Wingdings 2</vt:lpstr>
      <vt:lpstr>Wingdings 3</vt:lpstr>
      <vt:lpstr>Module</vt:lpstr>
      <vt:lpstr>Many over-the-counter and prescription medicines may cause drowsiness, delayed responses, dizziness or even vision changes. Call 1-800-222-1222 if you have questions about potential side effects of your medicines. Be sure it’s safe to drive, every time. Calls to poison control are free and confidential.   </vt:lpstr>
    </vt:vector>
  </TitlesOfParts>
  <Company>Miller School Of Medicine (University Of Miami)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wstephan</dc:creator>
  <cp:lastModifiedBy>J. Michael McCormick</cp:lastModifiedBy>
  <cp:revision>151</cp:revision>
  <dcterms:created xsi:type="dcterms:W3CDTF">2012-05-15T14:41:55Z</dcterms:created>
  <dcterms:modified xsi:type="dcterms:W3CDTF">2022-12-09T18:19:24Z</dcterms:modified>
</cp:coreProperties>
</file>