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89838" cy="9875838"/>
  <p:notesSz cx="6858000" cy="9144000"/>
  <p:defaultTextStyle>
    <a:defPPr>
      <a:defRPr lang="en-US"/>
    </a:defPPr>
    <a:lvl1pPr marL="0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988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7976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6964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5952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4940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3928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92917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91905" algn="l" defTabSz="9979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1">
          <p15:clr>
            <a:srgbClr val="A4A3A4"/>
          </p15:clr>
        </p15:guide>
        <p15:guide id="2" pos="23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48" y="78"/>
      </p:cViewPr>
      <p:guideLst>
        <p:guide orient="horz" pos="3111"/>
        <p:guide pos="23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7589837" cy="739525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4832577"/>
            <a:ext cx="6704357" cy="2409704"/>
          </a:xfrm>
        </p:spPr>
        <p:txBody>
          <a:bodyPr vert="horz" lIns="99798" tIns="0" rIns="49899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1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238" y="2633557"/>
            <a:ext cx="6704357" cy="2159517"/>
          </a:xfrm>
        </p:spPr>
        <p:txBody>
          <a:bodyPr lIns="129737" tIns="0" rIns="49899" bIns="0" anchor="b"/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9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7385039"/>
            <a:ext cx="7589838" cy="6583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5477333" y="0"/>
            <a:ext cx="37949" cy="98758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5517813" y="0"/>
            <a:ext cx="2087207" cy="987583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29130" y="395496"/>
            <a:ext cx="1581216" cy="842646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492" y="438928"/>
            <a:ext cx="4996643" cy="842646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1788" y="9183838"/>
            <a:ext cx="3184349" cy="52579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92" y="223853"/>
            <a:ext cx="6830854" cy="180398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"/>
            <a:ext cx="7589838" cy="37477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3747750"/>
            <a:ext cx="7589838" cy="6583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7" y="171181"/>
            <a:ext cx="6651228" cy="2357033"/>
          </a:xfrm>
        </p:spPr>
        <p:txBody>
          <a:bodyPr vert="horz" lIns="99798" tIns="0" rIns="99798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1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777" y="2633557"/>
            <a:ext cx="6658818" cy="987584"/>
          </a:xfrm>
        </p:spPr>
        <p:txBody>
          <a:bodyPr lIns="159676" tIns="0" rIns="49899" bIns="0"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4989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9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9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9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92" y="2554550"/>
            <a:ext cx="3352178" cy="6658509"/>
          </a:xfrm>
        </p:spPr>
        <p:txBody>
          <a:bodyPr lIns="99798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168" y="2554550"/>
            <a:ext cx="3352178" cy="665850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446622"/>
            <a:ext cx="3353497" cy="1030145"/>
          </a:xfrm>
        </p:spPr>
        <p:txBody>
          <a:bodyPr lIns="159676" anchor="ctr"/>
          <a:lstStyle>
            <a:lvl1pPr marL="0" indent="0">
              <a:buNone/>
              <a:defRPr sz="2500" b="1" cap="all" baseline="0"/>
            </a:lvl1pPr>
            <a:lvl2pPr marL="498988" indent="0">
              <a:buNone/>
              <a:defRPr sz="2200" b="1"/>
            </a:lvl2pPr>
            <a:lvl3pPr marL="997976" indent="0">
              <a:buNone/>
              <a:defRPr sz="2000" b="1"/>
            </a:lvl3pPr>
            <a:lvl4pPr marL="1496964" indent="0">
              <a:buNone/>
              <a:defRPr sz="1700" b="1"/>
            </a:lvl4pPr>
            <a:lvl5pPr marL="1995952" indent="0">
              <a:buNone/>
              <a:defRPr sz="1700" b="1"/>
            </a:lvl5pPr>
            <a:lvl6pPr marL="2494940" indent="0">
              <a:buNone/>
              <a:defRPr sz="1700" b="1"/>
            </a:lvl6pPr>
            <a:lvl7pPr marL="2993928" indent="0">
              <a:buNone/>
              <a:defRPr sz="1700" b="1"/>
            </a:lvl7pPr>
            <a:lvl8pPr marL="3492917" indent="0">
              <a:buNone/>
              <a:defRPr sz="1700" b="1"/>
            </a:lvl8pPr>
            <a:lvl9pPr marL="3991905" indent="0">
              <a:buNone/>
              <a:defRPr sz="17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92" y="3527411"/>
            <a:ext cx="3353497" cy="569003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533" y="2446622"/>
            <a:ext cx="3354814" cy="1030145"/>
          </a:xfrm>
        </p:spPr>
        <p:txBody>
          <a:bodyPr lIns="159676" anchor="ctr"/>
          <a:lstStyle>
            <a:lvl1pPr marL="0" indent="0">
              <a:buNone/>
              <a:defRPr sz="2500" b="1" cap="all" baseline="0"/>
            </a:lvl1pPr>
            <a:lvl2pPr marL="498988" indent="0">
              <a:buNone/>
              <a:defRPr sz="2200" b="1"/>
            </a:lvl2pPr>
            <a:lvl3pPr marL="997976" indent="0">
              <a:buNone/>
              <a:defRPr sz="2000" b="1"/>
            </a:lvl3pPr>
            <a:lvl4pPr marL="1496964" indent="0">
              <a:buNone/>
              <a:defRPr sz="1700" b="1"/>
            </a:lvl4pPr>
            <a:lvl5pPr marL="1995952" indent="0">
              <a:buNone/>
              <a:defRPr sz="1700" b="1"/>
            </a:lvl5pPr>
            <a:lvl6pPr marL="2494940" indent="0">
              <a:buNone/>
              <a:defRPr sz="1700" b="1"/>
            </a:lvl6pPr>
            <a:lvl7pPr marL="2993928" indent="0">
              <a:buNone/>
              <a:defRPr sz="1700" b="1"/>
            </a:lvl7pPr>
            <a:lvl8pPr marL="3492917" indent="0">
              <a:buNone/>
              <a:defRPr sz="1700" b="1"/>
            </a:lvl8pPr>
            <a:lvl9pPr marL="3991905" indent="0">
              <a:buNone/>
              <a:defRPr sz="17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533" y="3527411"/>
            <a:ext cx="3354814" cy="569003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12" y="219463"/>
            <a:ext cx="2094795" cy="1408953"/>
          </a:xfrm>
        </p:spPr>
        <p:txBody>
          <a:bodyPr vert="horz" lIns="79838" rIns="49899" bIns="0" rtlCol="0" anchor="b">
            <a:normAutofit/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89" y="2510194"/>
            <a:ext cx="4914338" cy="656500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312" y="2491306"/>
            <a:ext cx="2049256" cy="6583892"/>
          </a:xfrm>
        </p:spPr>
        <p:txBody>
          <a:bodyPr/>
          <a:lstStyle>
            <a:lvl1pPr marL="0" indent="0">
              <a:buNone/>
              <a:defRPr sz="1500"/>
            </a:lvl1pPr>
            <a:lvl2pPr marL="498988" indent="0">
              <a:buNone/>
              <a:defRPr sz="1300"/>
            </a:lvl2pPr>
            <a:lvl3pPr marL="997976" indent="0">
              <a:buNone/>
              <a:defRPr sz="1100"/>
            </a:lvl3pPr>
            <a:lvl4pPr marL="1496964" indent="0">
              <a:buNone/>
              <a:defRPr sz="1000"/>
            </a:lvl4pPr>
            <a:lvl5pPr marL="1995952" indent="0">
              <a:buNone/>
              <a:defRPr sz="1000"/>
            </a:lvl5pPr>
            <a:lvl6pPr marL="2494940" indent="0">
              <a:buNone/>
              <a:defRPr sz="1000"/>
            </a:lvl6pPr>
            <a:lvl7pPr marL="2993928" indent="0">
              <a:buNone/>
              <a:defRPr sz="1000"/>
            </a:lvl7pPr>
            <a:lvl8pPr marL="3492917" indent="0">
              <a:buNone/>
              <a:defRPr sz="1000"/>
            </a:lvl8pPr>
            <a:lvl9pPr marL="3991905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370361" y="0"/>
            <a:ext cx="37949" cy="209367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370361" y="0"/>
            <a:ext cx="37949" cy="209367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18" y="223852"/>
            <a:ext cx="2095963" cy="1408953"/>
          </a:xfrm>
        </p:spPr>
        <p:txBody>
          <a:bodyPr lIns="79838" bIns="0" anchor="b"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0259" y="2138192"/>
            <a:ext cx="5185557" cy="7737646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498988" indent="0">
              <a:buNone/>
              <a:defRPr sz="3100"/>
            </a:lvl2pPr>
            <a:lvl3pPr marL="997976" indent="0">
              <a:buNone/>
              <a:defRPr sz="2600"/>
            </a:lvl3pPr>
            <a:lvl4pPr marL="1496964" indent="0">
              <a:buNone/>
              <a:defRPr sz="2200"/>
            </a:lvl4pPr>
            <a:lvl5pPr marL="1995952" indent="0">
              <a:buNone/>
              <a:defRPr sz="2200"/>
            </a:lvl5pPr>
            <a:lvl6pPr marL="2494940" indent="0">
              <a:buNone/>
              <a:defRPr sz="2200"/>
            </a:lvl6pPr>
            <a:lvl7pPr marL="2993928" indent="0">
              <a:buNone/>
              <a:defRPr sz="2200"/>
            </a:lvl7pPr>
            <a:lvl8pPr marL="3492917" indent="0">
              <a:buNone/>
              <a:defRPr sz="2200"/>
            </a:lvl8pPr>
            <a:lvl9pPr marL="3991905" indent="0">
              <a:buNone/>
              <a:defRPr sz="22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617" y="2488711"/>
            <a:ext cx="2049256" cy="6583892"/>
          </a:xfrm>
        </p:spPr>
        <p:txBody>
          <a:bodyPr/>
          <a:lstStyle>
            <a:lvl1pPr marL="0" indent="0">
              <a:buNone/>
              <a:defRPr sz="1500"/>
            </a:lvl1pPr>
            <a:lvl2pPr marL="498988" indent="0">
              <a:buNone/>
              <a:defRPr sz="1300"/>
            </a:lvl2pPr>
            <a:lvl3pPr marL="997976" indent="0">
              <a:buNone/>
              <a:defRPr sz="1100"/>
            </a:lvl3pPr>
            <a:lvl4pPr marL="1496964" indent="0">
              <a:buNone/>
              <a:defRPr sz="1000"/>
            </a:lvl4pPr>
            <a:lvl5pPr marL="1995952" indent="0">
              <a:buNone/>
              <a:defRPr sz="1000"/>
            </a:lvl5pPr>
            <a:lvl6pPr marL="2494940" indent="0">
              <a:buNone/>
              <a:defRPr sz="1000"/>
            </a:lvl6pPr>
            <a:lvl7pPr marL="2993928" indent="0">
              <a:buNone/>
              <a:defRPr sz="1000"/>
            </a:lvl7pPr>
            <a:lvl8pPr marL="3492917" indent="0">
              <a:buNone/>
              <a:defRPr sz="1000"/>
            </a:lvl8pPr>
            <a:lvl9pPr marL="3991905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6617" y="1685476"/>
            <a:ext cx="2094795" cy="289691"/>
          </a:xfrm>
        </p:spPr>
        <p:txBody>
          <a:bodyPr/>
          <a:lstStyle/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70361" y="0"/>
            <a:ext cx="37949" cy="98758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370361" y="0"/>
            <a:ext cx="37949" cy="98758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9826" y="1685476"/>
            <a:ext cx="4311028" cy="289691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21932" y="1685476"/>
            <a:ext cx="609133" cy="289691"/>
          </a:xfrm>
        </p:spPr>
        <p:txBody>
          <a:bodyPr/>
          <a:lstStyle/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2067756"/>
            <a:ext cx="7589838" cy="6583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1"/>
            <a:ext cx="7589837" cy="2064642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92" y="219463"/>
            <a:ext cx="6830854" cy="1801588"/>
          </a:xfrm>
          <a:prstGeom prst="rect">
            <a:avLst/>
          </a:prstGeom>
        </p:spPr>
        <p:txBody>
          <a:bodyPr vert="horz" lIns="99798" tIns="49899" rIns="49899" bIns="49899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556359"/>
            <a:ext cx="6830854" cy="6661092"/>
          </a:xfrm>
          <a:prstGeom prst="rect">
            <a:avLst/>
          </a:prstGeom>
        </p:spPr>
        <p:txBody>
          <a:bodyPr vert="horz" lIns="59879" tIns="99798" rIns="99798" bIns="49899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9492" y="9327179"/>
            <a:ext cx="1770962" cy="395034"/>
          </a:xfrm>
          <a:prstGeom prst="rect">
            <a:avLst/>
          </a:prstGeom>
        </p:spPr>
        <p:txBody>
          <a:bodyPr vert="horz" lIns="119757" tIns="49899" rIns="49899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BAB505-A6E8-4A22-BF7F-365D4C077B0E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1788" y="9327179"/>
            <a:ext cx="4571598" cy="395034"/>
          </a:xfrm>
          <a:prstGeom prst="rect">
            <a:avLst/>
          </a:prstGeom>
        </p:spPr>
        <p:txBody>
          <a:bodyPr vert="horz" lIns="49899" tIns="49899" rIns="49899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9934" y="9327179"/>
            <a:ext cx="609133" cy="395034"/>
          </a:xfrm>
          <a:prstGeom prst="rect">
            <a:avLst/>
          </a:prstGeom>
        </p:spPr>
        <p:txBody>
          <a:bodyPr vert="horz" lIns="99798" tIns="49899" rIns="99798" bIns="0" rtlCol="0" anchor="b"/>
          <a:lstStyle>
            <a:lvl1pPr algn="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604E83-BF6B-4301-8AB9-6B947CCF3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79029" indent="-349292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8381" indent="-29939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794" indent="-249494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7308" indent="-199595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6843" indent="-199595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776398" indent="-199595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95952" indent="-199595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15507" indent="-199595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435062" indent="-199595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89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7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96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959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949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939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92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91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327" y="6748042"/>
            <a:ext cx="7038992" cy="2057466"/>
          </a:xfrm>
        </p:spPr>
        <p:txBody>
          <a:bodyPr>
            <a:normAutofit fontScale="90000"/>
          </a:bodyPr>
          <a:lstStyle/>
          <a:p>
            <a:r>
              <a:rPr lang="en-US" sz="2000" b="0" dirty="0">
                <a:solidFill>
                  <a:schemeClr val="tx2"/>
                </a:solidFill>
                <a:latin typeface="+mn-lt"/>
              </a:rPr>
              <a:t>Many over-the-counter and prescription medicines may cause drowsiness, delayed responses, dizziness or even vision changes.</a:t>
            </a:r>
            <a:br>
              <a:rPr lang="en-US" sz="2000" b="0" dirty="0">
                <a:solidFill>
                  <a:schemeClr val="tx2"/>
                </a:solidFill>
                <a:latin typeface="+mn-lt"/>
              </a:rPr>
            </a:br>
            <a:r>
              <a:rPr lang="en-US" sz="2000" b="0" dirty="0">
                <a:solidFill>
                  <a:schemeClr val="tx2"/>
                </a:solidFill>
                <a:latin typeface="+mn-lt"/>
              </a:rPr>
              <a:t>Call 1-800-222-1222 if you have questions about potential side effects of your medicines. Be sure it’s safe to drive, every </a:t>
            </a:r>
            <a:r>
              <a:rPr lang="en-US" sz="2000" b="0" err="1">
                <a:solidFill>
                  <a:schemeClr val="tx2"/>
                </a:solidFill>
                <a:latin typeface="+mn-lt"/>
              </a:rPr>
              <a:t>time</a:t>
            </a:r>
            <a:r>
              <a:rPr lang="en-US" sz="2000" b="0">
                <a:solidFill>
                  <a:schemeClr val="tx2"/>
                </a:solidFill>
                <a:latin typeface="+mn-lt"/>
              </a:rPr>
              <a:t>. Calls </a:t>
            </a:r>
            <a:r>
              <a:rPr lang="en-US" sz="2000" b="0" dirty="0">
                <a:solidFill>
                  <a:schemeClr val="tx2"/>
                </a:solidFill>
                <a:latin typeface="+mn-lt"/>
              </a:rPr>
              <a:t>to poison control are free and confidential. </a:t>
            </a:r>
            <a:br>
              <a:rPr lang="en-US" sz="2000" b="0" dirty="0">
                <a:solidFill>
                  <a:schemeClr val="tx2"/>
                </a:solidFill>
              </a:rPr>
            </a:br>
            <a:br>
              <a:rPr lang="en-US" sz="1200" b="0" dirty="0">
                <a:solidFill>
                  <a:schemeClr val="tx2"/>
                </a:solidFill>
              </a:rPr>
            </a:br>
            <a:endParaRPr lang="en-US" sz="1700" b="0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37326" y="402574"/>
            <a:ext cx="3794919" cy="1030145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chemeClr val="accent1">
                    <a:lumMod val="75000"/>
                  </a:schemeClr>
                </a:solidFill>
              </a:rPr>
              <a:t>Are you taking these?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9602" y="2337805"/>
            <a:ext cx="3519502" cy="5267114"/>
          </a:xfrm>
        </p:spPr>
        <p:txBody>
          <a:bodyPr>
            <a:normAutofit/>
          </a:bodyPr>
          <a:lstStyle/>
          <a:p>
            <a:pPr marL="129737" indent="0">
              <a:buNone/>
            </a:pPr>
            <a:r>
              <a:rPr lang="en-US" dirty="0"/>
              <a:t>Muscle relaxants</a:t>
            </a:r>
          </a:p>
          <a:p>
            <a:pPr marL="498988" lvl="1" indent="0">
              <a:buNone/>
            </a:pP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such as Soma</a:t>
            </a:r>
            <a:r>
              <a:rPr lang="en-US" sz="13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Flexeril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9737" indent="0">
              <a:buNone/>
            </a:pPr>
            <a:r>
              <a:rPr lang="en-US" dirty="0"/>
              <a:t>Prescription pain relievers</a:t>
            </a:r>
          </a:p>
          <a:p>
            <a:pPr marL="498988" lvl="1" indent="0">
              <a:buNone/>
            </a:pP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such as Percocet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Vicodin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9737" indent="0">
              <a:buNone/>
            </a:pPr>
            <a:r>
              <a:rPr lang="en-US" dirty="0"/>
              <a:t>Anti-anxiety medicine</a:t>
            </a:r>
          </a:p>
          <a:p>
            <a:pPr marL="498988" lvl="1" indent="0">
              <a:buNone/>
            </a:pP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such as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Xanax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Ativan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Klonopin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9737" indent="0">
              <a:buNone/>
            </a:pPr>
            <a:r>
              <a:rPr lang="en-US" dirty="0"/>
              <a:t>Cough and cold products</a:t>
            </a:r>
          </a:p>
          <a:p>
            <a:pPr marL="498988" lvl="1" indent="0">
              <a:buNone/>
            </a:pP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Products with DM or “night-time” formulas</a:t>
            </a:r>
          </a:p>
          <a:p>
            <a:pPr marL="129737" indent="0">
              <a:buNone/>
            </a:pPr>
            <a:r>
              <a:rPr lang="en-US" dirty="0"/>
              <a:t>Antihistamines</a:t>
            </a:r>
          </a:p>
          <a:p>
            <a:pPr marL="498988" lvl="1" indent="0">
              <a:buNone/>
            </a:pP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such as Benadryl</a:t>
            </a:r>
            <a:r>
              <a:rPr lang="en-US" sz="15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132246" y="901569"/>
            <a:ext cx="3414505" cy="11407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Your driving may be affected.</a:t>
            </a:r>
          </a:p>
        </p:txBody>
      </p:sp>
      <p:pic>
        <p:nvPicPr>
          <p:cNvPr id="13" name="Picture 12" descr="pills and bottle.jpg"/>
          <p:cNvPicPr>
            <a:picLocks noChangeAspect="1"/>
          </p:cNvPicPr>
          <p:nvPr/>
        </p:nvPicPr>
        <p:blipFill>
          <a:blip r:embed="rId2" cstate="print"/>
          <a:srcRect t="22222"/>
          <a:stretch>
            <a:fillRect/>
          </a:stretch>
        </p:blipFill>
        <p:spPr>
          <a:xfrm>
            <a:off x="4252119" y="2936939"/>
            <a:ext cx="2895600" cy="3296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3480F4D4-2E52-2E27-FD49-418AD8E2630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6" b="24136"/>
          <a:stretch/>
        </p:blipFill>
        <p:spPr>
          <a:xfrm>
            <a:off x="4434859" y="8527999"/>
            <a:ext cx="2661923" cy="1126406"/>
          </a:xfr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BEE63C-4A9B-48DC-A965-B9E9E4010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79" y="2380942"/>
            <a:ext cx="634112" cy="5046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7CCAC5-20CD-4A96-8A0B-FBFADB138A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082" y="3247995"/>
            <a:ext cx="670719" cy="3342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B82A23-EED2-48AA-B5B6-19398CB61E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641" y="4177635"/>
            <a:ext cx="572160" cy="3466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9A5649-8A40-46E7-81C8-AD148D37D1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303" y="4834284"/>
            <a:ext cx="518072" cy="570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42C501-D79F-40EE-BD99-814685C61F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076" y="6153526"/>
            <a:ext cx="466725" cy="376970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EEA74E1D-3730-9F86-27B9-0BDCAA3FDC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56" y="8532281"/>
            <a:ext cx="2997063" cy="11189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245</TotalTime>
  <Words>109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Many over-the-counter and prescription medicines may cause drowsiness, delayed responses, dizziness or even vision changes. Call 1-800-222-1222 if you have questions about potential side effects of your medicines. Be sure it’s safe to drive, every time. Calls to poison control are free and confidential.   </vt:lpstr>
    </vt:vector>
  </TitlesOfParts>
  <Company>Miller School Of Medicine (University Of Miami)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wstephan</dc:creator>
  <cp:lastModifiedBy>J. Michael McCormick</cp:lastModifiedBy>
  <cp:revision>151</cp:revision>
  <dcterms:created xsi:type="dcterms:W3CDTF">2012-05-15T14:41:55Z</dcterms:created>
  <dcterms:modified xsi:type="dcterms:W3CDTF">2022-12-09T18:19:24Z</dcterms:modified>
</cp:coreProperties>
</file>